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533575"/>
              </a:solidFill>
              <a:prstDash val="solid"/>
              <a:round/>
            </a:ln>
          </a:left>
          <a:right>
            <a:ln w="12700" cap="flat">
              <a:solidFill>
                <a:srgbClr val="533575"/>
              </a:solidFill>
              <a:prstDash val="solid"/>
              <a:round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6"/>
              </a:solidFill>
              <a:prstDash val="solid"/>
              <a:round/>
            </a:ln>
          </a:top>
          <a:bottom>
            <a:ln w="12700" cap="flat">
              <a:solidFill>
                <a:srgbClr val="533575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33575"/>
              </a:solidFill>
              <a:prstDash val="solid"/>
              <a:round/>
            </a:ln>
          </a:top>
          <a:bottom>
            <a:ln w="12700" cap="flat">
              <a:solidFill>
                <a:srgbClr val="533575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E1DC"/>
          </a:solidFill>
        </a:fill>
      </a:tcStyle>
    </a:wholeTbl>
    <a:band2H>
      <a:tcTxStyle/>
      <a:tcStyle>
        <a:tcBdr/>
        <a:fill>
          <a:solidFill>
            <a:srgbClr val="E7F1EE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AF8D8"/>
          </a:solidFill>
        </a:fill>
      </a:tcStyle>
    </a:wholeTbl>
    <a:band2H>
      <a:tcTxStyle/>
      <a:tcStyle>
        <a:tcBdr/>
        <a:fill>
          <a:solidFill>
            <a:srgbClr val="FCFBED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CCD5"/>
          </a:solidFill>
        </a:fill>
      </a:tcStyle>
    </a:wholeTbl>
    <a:band2H>
      <a:tcTxStyle/>
      <a:tcStyle>
        <a:tcBdr/>
        <a:fill>
          <a:solidFill>
            <a:srgbClr val="E9E7EB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theme" Target="theme/theme1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presProps" Target="pres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notesMaster" Target="notesMasters/notesMaster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tableStyles" Target="tableStyle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3" name="Shape 11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" name="Texto do título"/>
          <p:cNvSpPr txBox="1">
            <a:spLocks noGrp="1"/>
          </p:cNvSpPr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t>Texto do título</a:t>
            </a:r>
          </a:p>
        </p:txBody>
      </p:sp>
      <p:sp>
        <p:nvSpPr>
          <p:cNvPr id="17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18" name="IMG_1766.jpeg" descr="IMG_17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6237" y="4123321"/>
            <a:ext cx="729725" cy="497307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27" name="Nível um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28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6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Texto do título"/>
          <p:cNvSpPr txBox="1">
            <a:spLocks noGrp="1"/>
          </p:cNvSpPr>
          <p:nvPr>
            <p:ph type="title"/>
          </p:nvPr>
        </p:nvSpPr>
        <p:spPr>
          <a:xfrm>
            <a:off x="722314" y="4114800"/>
            <a:ext cx="7659687" cy="876300"/>
          </a:xfrm>
          <a:prstGeom prst="rect">
            <a:avLst/>
          </a:prstGeom>
        </p:spPr>
        <p:txBody>
          <a:bodyPr anchor="t"/>
          <a:lstStyle>
            <a:lvl1pPr>
              <a:defRPr sz="3600" cap="all"/>
            </a:lvl1pPr>
          </a:lstStyle>
          <a:p>
            <a:r>
              <a:t>Texto do título</a:t>
            </a:r>
          </a:p>
        </p:txBody>
      </p:sp>
      <p:sp>
        <p:nvSpPr>
          <p:cNvPr id="38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722314" y="2889647"/>
            <a:ext cx="6135688" cy="122515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39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7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49" name="Nível um…"/>
          <p:cNvSpPr txBox="1">
            <a:spLocks noGrp="1"/>
          </p:cNvSpPr>
          <p:nvPr>
            <p:ph type="body" sz="half" idx="1"/>
          </p:nvPr>
        </p:nvSpPr>
        <p:spPr>
          <a:xfrm>
            <a:off x="457200" y="1152144"/>
            <a:ext cx="3657600" cy="344271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678180" indent="-266700">
              <a:spcBef>
                <a:spcPts val="600"/>
              </a:spcBef>
              <a:defRPr sz="2800"/>
            </a:lvl2pPr>
            <a:lvl3pPr marL="1097279" indent="-320039">
              <a:spcBef>
                <a:spcPts val="600"/>
              </a:spcBef>
              <a:defRPr sz="2800"/>
            </a:lvl3pPr>
            <a:lvl4pPr marL="1407160" indent="-355600">
              <a:spcBef>
                <a:spcPts val="600"/>
              </a:spcBef>
              <a:defRPr sz="2800"/>
            </a:lvl4pPr>
            <a:lvl5pPr marL="1681479" indent="-355599">
              <a:spcBef>
                <a:spcPts val="600"/>
              </a:spcBef>
              <a:defRPr sz="28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50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8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9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60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457200" y="1151334"/>
            <a:ext cx="3657600" cy="479823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1pPr>
            <a:lvl2pPr marL="0" indent="4572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2pPr>
            <a:lvl3pPr marL="0" indent="9144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3pPr>
            <a:lvl4pPr marL="0" indent="13716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4pPr>
            <a:lvl5pPr marL="0" indent="18288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419600" y="1151334"/>
            <a:ext cx="3657600" cy="479823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pPr>
            <a:endParaRPr/>
          </a:p>
        </p:txBody>
      </p:sp>
      <p:sp>
        <p:nvSpPr>
          <p:cNvPr id="62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0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pic>
        <p:nvPicPr>
          <p:cNvPr id="72" name="IMG_1766.jpeg" descr="IMG_17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2492" y="4125744"/>
            <a:ext cx="722616" cy="492462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1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82" name="IMG_1766.jpeg" descr="IMG_17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7951" y="4106034"/>
            <a:ext cx="780458" cy="531882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1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2" name="Texto do título"/>
          <p:cNvSpPr txBox="1">
            <a:spLocks noGrp="1"/>
          </p:cNvSpPr>
          <p:nvPr>
            <p:ph type="title"/>
          </p:nvPr>
        </p:nvSpPr>
        <p:spPr>
          <a:xfrm>
            <a:off x="304800" y="4121658"/>
            <a:ext cx="7772401" cy="445771"/>
          </a:xfrm>
          <a:prstGeom prst="rect">
            <a:avLst/>
          </a:prstGeom>
        </p:spPr>
        <p:txBody>
          <a:bodyPr anchor="b"/>
          <a:lstStyle>
            <a:lvl1pPr algn="ctr">
              <a:defRPr sz="2200" b="1"/>
            </a:lvl1pPr>
          </a:lstStyle>
          <a:p>
            <a:r>
              <a:t>Texto do título</a:t>
            </a:r>
          </a:p>
        </p:txBody>
      </p:sp>
      <p:sp>
        <p:nvSpPr>
          <p:cNvPr id="93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304800" y="4572000"/>
            <a:ext cx="7772401" cy="4572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94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2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3" name="Texto do título"/>
          <p:cNvSpPr txBox="1">
            <a:spLocks noGrp="1"/>
          </p:cNvSpPr>
          <p:nvPr>
            <p:ph type="title"/>
          </p:nvPr>
        </p:nvSpPr>
        <p:spPr>
          <a:xfrm>
            <a:off x="301752" y="4121458"/>
            <a:ext cx="7772401" cy="445971"/>
          </a:xfrm>
          <a:prstGeom prst="rect">
            <a:avLst/>
          </a:prstGeom>
        </p:spPr>
        <p:txBody>
          <a:bodyPr anchor="b"/>
          <a:lstStyle>
            <a:lvl1pPr algn="ctr">
              <a:defRPr sz="2200" b="1"/>
            </a:lvl1pPr>
          </a:lstStyle>
          <a:p>
            <a:r>
              <a:t>Texto do título</a:t>
            </a:r>
          </a:p>
        </p:txBody>
      </p:sp>
      <p:sp>
        <p:nvSpPr>
          <p:cNvPr id="104" name="Picture Placeholder 2"/>
          <p:cNvSpPr>
            <a:spLocks noGrp="1"/>
          </p:cNvSpPr>
          <p:nvPr>
            <p:ph type="pic" idx="21"/>
          </p:nvPr>
        </p:nvSpPr>
        <p:spPr>
          <a:xfrm>
            <a:off x="0" y="0"/>
            <a:ext cx="8458200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5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301752" y="4572000"/>
            <a:ext cx="7772401" cy="45948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06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image" Target="../media/image1.jpeg" /><Relationship Id="rId5" Type="http://schemas.openxmlformats.org/officeDocument/2006/relationships/slideLayout" Target="../slideLayouts/slideLayout5.xml" /><Relationship Id="rId10" Type="http://schemas.openxmlformats.org/officeDocument/2006/relationships/theme" Target="../theme/theme1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5000">
              <a:srgbClr val="FFFFFF"/>
            </a:gs>
            <a:gs pos="100000">
              <a:srgbClr val="D9D9D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Texto do título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7620000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Texto do título</a:t>
            </a:r>
          </a:p>
        </p:txBody>
      </p:sp>
      <p:sp>
        <p:nvSpPr>
          <p:cNvPr id="5" name="Nível um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7620000" cy="360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6" name="IMG_1766.jpeg" descr="IMG_1766.jpe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27759" y="4117544"/>
            <a:ext cx="746682" cy="508862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8531787" y="4254961"/>
            <a:ext cx="548641" cy="260698"/>
          </a:xfrm>
          <a:prstGeom prst="rect">
            <a:avLst/>
          </a:prstGeom>
          <a:ln w="19050">
            <a:solidFill>
              <a:srgbClr val="FFFFFF"/>
            </a:solidFill>
          </a:ln>
        </p:spPr>
        <p:txBody>
          <a:bodyPr lIns="0" tIns="0" rIns="0" bIns="0" anchor="ctr">
            <a:sp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9pPr>
    </p:titleStyle>
    <p:bodyStyle>
      <a:lvl1pPr marL="3429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662940" marR="0" indent="-251459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056639" marR="0" indent="-279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365885" marR="0" indent="-314325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1685108" marR="0" indent="-359228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84186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202474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2207623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239050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7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6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2814" y="318057"/>
            <a:ext cx="7693814" cy="2885181"/>
          </a:xfrm>
          <a:prstGeom prst="rect">
            <a:avLst/>
          </a:prstGeom>
          <a:ln w="12700">
            <a:miter lim="400000"/>
          </a:ln>
        </p:spPr>
      </p:pic>
      <p:sp>
        <p:nvSpPr>
          <p:cNvPr id="116" name="PCE- PLANO DE CRESCIMENTO ESPIRITUAL"/>
          <p:cNvSpPr/>
          <p:nvPr/>
        </p:nvSpPr>
        <p:spPr>
          <a:xfrm>
            <a:off x="83841" y="1340019"/>
            <a:ext cx="5075572" cy="118374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>
              <a:defRPr sz="2900" b="1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r>
              <a:t>PCE- PLANO DE CRESCIMENTO ESPIRITUAL</a:t>
            </a:r>
          </a:p>
        </p:txBody>
      </p:sp>
      <p:grpSp>
        <p:nvGrpSpPr>
          <p:cNvPr id="119" name="Agrupar"/>
          <p:cNvGrpSpPr/>
          <p:nvPr/>
        </p:nvGrpSpPr>
        <p:grpSpPr>
          <a:xfrm>
            <a:off x="7254038" y="515841"/>
            <a:ext cx="1810885" cy="2162697"/>
            <a:chOff x="0" y="0"/>
            <a:chExt cx="1810883" cy="2162695"/>
          </a:xfrm>
        </p:grpSpPr>
        <p:sp>
          <p:nvSpPr>
            <p:cNvPr id="117" name="3"/>
            <p:cNvSpPr/>
            <p:nvPr/>
          </p:nvSpPr>
          <p:spPr>
            <a:xfrm>
              <a:off x="0" y="351811"/>
              <a:ext cx="1810884" cy="1810885"/>
            </a:xfrm>
            <a:prstGeom prst="roundRect">
              <a:avLst>
                <a:gd name="adj" fmla="val 11069"/>
              </a:avLst>
            </a:prstGeom>
            <a:solidFill>
              <a:schemeClr val="accent1">
                <a:lumOff val="-8431"/>
              </a:schemeClr>
            </a:solidFill>
            <a:ln w="12700" cap="flat">
              <a:solidFill>
                <a:srgbClr val="004D65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3200" b="1">
                  <a:solidFill>
                    <a:srgbClr val="FFFFFF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118" name="NÍVEL"/>
            <p:cNvSpPr/>
            <p:nvPr/>
          </p:nvSpPr>
          <p:spPr>
            <a:xfrm>
              <a:off x="165560" y="0"/>
              <a:ext cx="1479765" cy="512297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hueOff val="-293268"/>
                    <a:satOff val="-29419"/>
                    <a:lumOff val="37290"/>
                  </a:schemeClr>
                </a:gs>
              </a:gsLst>
              <a:lin ang="16200000" scaled="0"/>
            </a:gradFill>
            <a:ln w="12700" cap="flat">
              <a:noFill/>
              <a:miter lim="400000"/>
            </a:ln>
            <a:effectLst>
              <a:outerShdw blurRad="190500" dist="12700" dir="5400000" rotWithShape="0">
                <a:srgbClr val="000000">
                  <a:alpha val="75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3400" b="1"/>
              </a:lvl1pPr>
            </a:lstStyle>
            <a:p>
              <a:r>
                <a:t>NÍVEL</a:t>
              </a:r>
            </a:p>
          </p:txBody>
        </p:sp>
      </p:grpSp>
      <p:sp>
        <p:nvSpPr>
          <p:cNvPr id="120" name="Subtitle 2"/>
          <p:cNvSpPr txBox="1"/>
          <p:nvPr/>
        </p:nvSpPr>
        <p:spPr>
          <a:xfrm>
            <a:off x="1579581" y="2920229"/>
            <a:ext cx="6672339" cy="1894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pPr algn="r">
              <a:spcBef>
                <a:spcPts val="500"/>
              </a:spcBef>
              <a:defRPr sz="5600" b="1" i="1">
                <a:solidFill>
                  <a:srgbClr val="006060"/>
                </a:solidFill>
                <a:effectLst>
                  <a:outerShdw blurRad="25400" dist="38100" dir="2700000" rotWithShape="0">
                    <a:srgbClr val="000000">
                      <a:alpha val="52000"/>
                    </a:srgbClr>
                  </a:outerShdw>
                </a:effectLst>
              </a:defRPr>
            </a:pPr>
            <a:r>
              <a:t>TENHA UMA </a:t>
            </a:r>
          </a:p>
          <a:p>
            <a:pPr algn="r">
              <a:spcBef>
                <a:spcPts val="500"/>
              </a:spcBef>
              <a:defRPr sz="5600" b="1" i="1">
                <a:solidFill>
                  <a:srgbClr val="006060"/>
                </a:solidFill>
                <a:effectLst>
                  <a:outerShdw blurRad="25400" dist="38100" dir="2700000" rotWithShape="0">
                    <a:srgbClr val="000000">
                      <a:alpha val="52000"/>
                    </a:srgbClr>
                  </a:outerShdw>
                </a:effectLst>
              </a:defRPr>
            </a:pPr>
            <a:r>
              <a:t>VIDA CONTAGIANTE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Box 3"/>
          <p:cNvSpPr txBox="1"/>
          <p:nvPr/>
        </p:nvSpPr>
        <p:spPr>
          <a:xfrm rot="5400000">
            <a:off x="6888161" y="1776178"/>
            <a:ext cx="3836519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Sobre Evangelismo</a:t>
            </a:r>
          </a:p>
        </p:txBody>
      </p:sp>
      <p:graphicFrame>
        <p:nvGraphicFramePr>
          <p:cNvPr id="152" name="Tabela 1"/>
          <p:cNvGraphicFramePr/>
          <p:nvPr/>
        </p:nvGraphicFramePr>
        <p:xfrm>
          <a:off x="115859" y="962882"/>
          <a:ext cx="8207434" cy="3181695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27358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58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58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5685"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400" b="1">
                          <a:solidFill>
                            <a:srgbClr val="FFFFFF"/>
                          </a:solidFill>
                        </a:rPr>
                        <a:t>MITO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400" b="1">
                          <a:solidFill>
                            <a:srgbClr val="FFFFFF"/>
                          </a:solidFill>
                        </a:rPr>
                        <a:t>REALIDADE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400" b="1">
                          <a:solidFill>
                            <a:srgbClr val="FFFFFF"/>
                          </a:solidFill>
                        </a:rPr>
                        <a:t>IMPLICAÇÕES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  <a:solidFill>
                      <a:srgbClr val="0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8005">
                <a:tc>
                  <a:txBody>
                    <a:bodyPr/>
                    <a:lstStyle/>
                    <a:p>
                      <a:r>
                        <a:t>Evangelismo = </a:t>
                      </a:r>
                      <a:r>
                        <a:rPr sz="2400" b="1"/>
                        <a:t>PALAVRAS CORRETAS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As pessoas são tocadas por </a:t>
                      </a:r>
                      <a:r>
                        <a:rPr sz="2400" b="1"/>
                        <a:t>AÇÕES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Atenda as </a:t>
                      </a:r>
                      <a:r>
                        <a:rPr sz="2400" b="1"/>
                        <a:t>NECESSIDADES</a:t>
                      </a:r>
                    </a:p>
                    <a:p>
                      <a:r>
                        <a:t>das pessoas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8005">
                <a:tc>
                  <a:txBody>
                    <a:bodyPr/>
                    <a:lstStyle/>
                    <a:p>
                      <a:r>
                        <a:t>Influência de</a:t>
                      </a:r>
                    </a:p>
                    <a:p>
                      <a:pPr>
                        <a:defRPr sz="2400" b="1"/>
                      </a:pPr>
                      <a:r>
                        <a:t>UMA SÓ</a:t>
                      </a:r>
                    </a:p>
                    <a:p>
                      <a:r>
                        <a:t>pessoa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  <a:solidFill>
                      <a:srgbClr val="D1F2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Mais cristãos =</a:t>
                      </a:r>
                    </a:p>
                    <a:p>
                      <a:pPr>
                        <a:defRPr sz="2400" b="1"/>
                      </a:pPr>
                      <a:r>
                        <a:t>MAIS FÁCIL A CONVERSÃO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  <a:solidFill>
                      <a:srgbClr val="D1F2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Apresente as pessoas ao máximo de</a:t>
                      </a:r>
                    </a:p>
                    <a:p>
                      <a:pPr>
                        <a:defRPr sz="2400" b="1"/>
                      </a:pPr>
                      <a:r>
                        <a:t>CRISTÃOS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  <a:solidFill>
                      <a:srgbClr val="D1F2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itle 14"/>
          <p:cNvSpPr txBox="1"/>
          <p:nvPr/>
        </p:nvSpPr>
        <p:spPr>
          <a:xfrm>
            <a:off x="272512" y="241267"/>
            <a:ext cx="3083660" cy="790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/>
          <a:p>
            <a:pPr algn="ctr">
              <a:defRPr sz="4000" spc="-100"/>
            </a:pPr>
            <a:r>
              <a:t>O que </a:t>
            </a:r>
            <a:r>
              <a:rPr sz="5400" b="1">
                <a:solidFill>
                  <a:srgbClr val="006060"/>
                </a:solidFill>
              </a:rPr>
              <a:t>falar?</a:t>
            </a:r>
          </a:p>
        </p:txBody>
      </p:sp>
      <p:pic>
        <p:nvPicPr>
          <p:cNvPr id="155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4481"/>
            <a:ext cx="5356875" cy="3569019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Title 14"/>
          <p:cNvSpPr txBox="1"/>
          <p:nvPr/>
        </p:nvSpPr>
        <p:spPr>
          <a:xfrm>
            <a:off x="4502189" y="1121807"/>
            <a:ext cx="3764041" cy="2643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/>
          <a:p>
            <a:pPr algn="r">
              <a:defRPr sz="6000" b="1" spc="-100"/>
            </a:pPr>
            <a:r>
              <a:t>Evangelho de </a:t>
            </a:r>
            <a:r>
              <a:rPr>
                <a:solidFill>
                  <a:srgbClr val="006060"/>
                </a:solidFill>
              </a:rPr>
              <a:t>Cristo</a:t>
            </a:r>
            <a:endParaRPr sz="4600">
              <a:solidFill>
                <a:srgbClr val="00808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algn="r">
              <a:defRPr spc="-100"/>
            </a:pPr>
            <a:endParaRPr sz="4600">
              <a:solidFill>
                <a:srgbClr val="00808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algn="r">
              <a:defRPr sz="3200" spc="-100"/>
            </a:pPr>
            <a:r>
              <a:t>1 Coríntios 15:1-4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0" animBg="1" advAuto="0"/>
      <p:bldP spid="156" grpId="0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Box 2"/>
          <p:cNvSpPr txBox="1"/>
          <p:nvPr/>
        </p:nvSpPr>
        <p:spPr>
          <a:xfrm>
            <a:off x="419928" y="474472"/>
            <a:ext cx="6428852" cy="14132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4000"/>
            </a:pPr>
            <a:r>
              <a:t>Que reconheçam e confessem que são </a:t>
            </a:r>
            <a:r>
              <a:rPr sz="5400" b="1">
                <a:solidFill>
                  <a:srgbClr val="006060"/>
                </a:solidFill>
              </a:rPr>
              <a:t>pecadores</a:t>
            </a:r>
          </a:p>
        </p:txBody>
      </p:sp>
      <p:sp>
        <p:nvSpPr>
          <p:cNvPr id="159" name="TextBox 5"/>
          <p:cNvSpPr txBox="1"/>
          <p:nvPr/>
        </p:nvSpPr>
        <p:spPr>
          <a:xfrm rot="5400000">
            <a:off x="7953743" y="822774"/>
            <a:ext cx="1705357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1º Apelo</a:t>
            </a:r>
          </a:p>
        </p:txBody>
      </p:sp>
      <p:sp>
        <p:nvSpPr>
          <p:cNvPr id="160" name="TextBox 6"/>
          <p:cNvSpPr txBox="1"/>
          <p:nvPr/>
        </p:nvSpPr>
        <p:spPr>
          <a:xfrm>
            <a:off x="805476" y="2920559"/>
            <a:ext cx="7358703" cy="1641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>
              <a:defRPr sz="4000"/>
            </a:pPr>
            <a:r>
              <a:t>Estão </a:t>
            </a:r>
            <a:r>
              <a:rPr sz="5400" b="1">
                <a:solidFill>
                  <a:srgbClr val="006060"/>
                </a:solidFill>
              </a:rPr>
              <a:t>desconectados</a:t>
            </a:r>
            <a:r>
              <a:t> de Deus e </a:t>
            </a:r>
            <a:r>
              <a:rPr sz="5400" b="1">
                <a:solidFill>
                  <a:srgbClr val="006060"/>
                </a:solidFill>
              </a:rPr>
              <a:t>mortos espiritualmente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Box 2"/>
          <p:cNvSpPr txBox="1"/>
          <p:nvPr/>
        </p:nvSpPr>
        <p:spPr>
          <a:xfrm>
            <a:off x="419928" y="259027"/>
            <a:ext cx="6428852" cy="163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6000" b="1">
                <a:solidFill>
                  <a:srgbClr val="006060"/>
                </a:solidFill>
              </a:defRPr>
            </a:pPr>
            <a:r>
              <a:t>Cristo</a:t>
            </a:r>
            <a:r>
              <a:rPr sz="4800" b="0">
                <a:solidFill>
                  <a:srgbClr val="000000"/>
                </a:solidFill>
              </a:rPr>
              <a:t> é a solução para o problema</a:t>
            </a:r>
          </a:p>
        </p:txBody>
      </p:sp>
      <p:sp>
        <p:nvSpPr>
          <p:cNvPr id="163" name="TextBox 5"/>
          <p:cNvSpPr txBox="1"/>
          <p:nvPr/>
        </p:nvSpPr>
        <p:spPr>
          <a:xfrm rot="5400000">
            <a:off x="7953743" y="822774"/>
            <a:ext cx="1705357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2º Apelo</a:t>
            </a:r>
          </a:p>
        </p:txBody>
      </p:sp>
      <p:sp>
        <p:nvSpPr>
          <p:cNvPr id="164" name="TextBox 6"/>
          <p:cNvSpPr txBox="1"/>
          <p:nvPr/>
        </p:nvSpPr>
        <p:spPr>
          <a:xfrm>
            <a:off x="805476" y="2893067"/>
            <a:ext cx="7358703" cy="1777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>
              <a:defRPr sz="4800"/>
            </a:pPr>
            <a:r>
              <a:t>Os que </a:t>
            </a:r>
            <a:r>
              <a:rPr sz="6000" b="1">
                <a:solidFill>
                  <a:srgbClr val="006060"/>
                </a:solidFill>
              </a:rPr>
              <a:t>crêem</a:t>
            </a:r>
            <a:r>
              <a:t> no Evangelho dele são </a:t>
            </a:r>
            <a:r>
              <a:rPr sz="6000" b="1">
                <a:solidFill>
                  <a:srgbClr val="006060"/>
                </a:solidFill>
              </a:rPr>
              <a:t>salvos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xtBox 2"/>
          <p:cNvSpPr txBox="1"/>
          <p:nvPr/>
        </p:nvSpPr>
        <p:spPr>
          <a:xfrm>
            <a:off x="624045" y="689897"/>
            <a:ext cx="7358703" cy="3631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6000"/>
            </a:pPr>
            <a:r>
              <a:t>A </a:t>
            </a:r>
            <a:r>
              <a:rPr b="1">
                <a:solidFill>
                  <a:srgbClr val="006060"/>
                </a:solidFill>
              </a:rPr>
              <a:t>integridade</a:t>
            </a:r>
            <a:r>
              <a:t> e a </a:t>
            </a:r>
            <a:r>
              <a:rPr b="1">
                <a:solidFill>
                  <a:srgbClr val="006060"/>
                </a:solidFill>
              </a:rPr>
              <a:t>pureza</a:t>
            </a:r>
            <a:r>
              <a:t> da </a:t>
            </a:r>
            <a:r>
              <a:rPr b="1">
                <a:solidFill>
                  <a:srgbClr val="006060"/>
                </a:solidFill>
              </a:rPr>
              <a:t>mensagem</a:t>
            </a:r>
            <a:r>
              <a:t> </a:t>
            </a:r>
            <a:r>
              <a:rPr b="1">
                <a:solidFill>
                  <a:srgbClr val="006060"/>
                </a:solidFill>
              </a:rPr>
              <a:t>impede</a:t>
            </a:r>
            <a:r>
              <a:t> a condução de uma </a:t>
            </a:r>
            <a:r>
              <a:rPr b="1">
                <a:solidFill>
                  <a:srgbClr val="006060"/>
                </a:solidFill>
              </a:rPr>
              <a:t>fé inútil</a:t>
            </a:r>
          </a:p>
        </p:txBody>
      </p:sp>
      <p:sp>
        <p:nvSpPr>
          <p:cNvPr id="167" name="TextBox 5"/>
          <p:cNvSpPr txBox="1"/>
          <p:nvPr/>
        </p:nvSpPr>
        <p:spPr>
          <a:xfrm rot="5400000">
            <a:off x="7953743" y="822774"/>
            <a:ext cx="1705357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2º Apelo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Picture 3" descr="Picture 3"/>
          <p:cNvPicPr>
            <a:picLocks noChangeAspect="1"/>
          </p:cNvPicPr>
          <p:nvPr/>
        </p:nvPicPr>
        <p:blipFill>
          <a:blip r:embed="rId2"/>
          <a:srcRect t="8853"/>
          <a:stretch>
            <a:fillRect/>
          </a:stretch>
        </p:blipFill>
        <p:spPr>
          <a:xfrm>
            <a:off x="-2" y="11338"/>
            <a:ext cx="8459370" cy="5131225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TextBox 2"/>
          <p:cNvSpPr txBox="1"/>
          <p:nvPr/>
        </p:nvSpPr>
        <p:spPr>
          <a:xfrm>
            <a:off x="91080" y="1717717"/>
            <a:ext cx="4625845" cy="19892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6600"/>
            </a:pPr>
            <a:r>
              <a:t>Por que</a:t>
            </a:r>
          </a:p>
          <a:p>
            <a:pPr algn="ctr">
              <a:defRPr sz="6600" b="1">
                <a:solidFill>
                  <a:srgbClr val="006060"/>
                </a:solidFill>
              </a:defRPr>
            </a:pPr>
            <a:r>
              <a:t>Evangelizar?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1"/>
          <p:cNvSpPr txBox="1">
            <a:spLocks noGrp="1"/>
          </p:cNvSpPr>
          <p:nvPr>
            <p:ph type="title"/>
          </p:nvPr>
        </p:nvSpPr>
        <p:spPr>
          <a:xfrm>
            <a:off x="332459" y="205978"/>
            <a:ext cx="7979496" cy="857251"/>
          </a:xfrm>
          <a:prstGeom prst="rect">
            <a:avLst/>
          </a:prstGeom>
        </p:spPr>
        <p:txBody>
          <a:bodyPr/>
          <a:lstStyle/>
          <a:p>
            <a:pPr>
              <a:defRPr sz="4000"/>
            </a:pPr>
            <a:r>
              <a:t>1. A </a:t>
            </a:r>
            <a:r>
              <a:rPr b="1"/>
              <a:t>ordem</a:t>
            </a:r>
            <a:r>
              <a:t> de Jesus</a:t>
            </a:r>
          </a:p>
        </p:txBody>
      </p:sp>
      <p:pic>
        <p:nvPicPr>
          <p:cNvPr id="173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7572"/>
            <a:ext cx="4523503" cy="3215928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TextBox 4"/>
          <p:cNvSpPr txBox="1"/>
          <p:nvPr/>
        </p:nvSpPr>
        <p:spPr>
          <a:xfrm>
            <a:off x="839505" y="928007"/>
            <a:ext cx="7358703" cy="2927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>
              <a:lnSpc>
                <a:spcPct val="130000"/>
              </a:lnSpc>
              <a:defRPr sz="4000"/>
            </a:pPr>
            <a:r>
              <a:t>Marcos 16:15</a:t>
            </a:r>
          </a:p>
          <a:p>
            <a:pPr algn="r">
              <a:lnSpc>
                <a:spcPct val="130000"/>
              </a:lnSpc>
              <a:defRPr sz="4000"/>
            </a:pPr>
            <a:r>
              <a:t>Mateus 28:19-20</a:t>
            </a:r>
          </a:p>
          <a:p>
            <a:pPr algn="r">
              <a:lnSpc>
                <a:spcPct val="130000"/>
              </a:lnSpc>
              <a:defRPr sz="4000"/>
            </a:pPr>
            <a:r>
              <a:t>Atos 1:8</a:t>
            </a:r>
          </a:p>
          <a:p>
            <a:pPr algn="r">
              <a:lnSpc>
                <a:spcPct val="130000"/>
              </a:lnSpc>
              <a:defRPr sz="4000"/>
            </a:pPr>
            <a:r>
              <a:t>2 Coríntios 5:18-20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" grpId="0" build="p" bldLvl="5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1944801"/>
            <a:ext cx="4229686" cy="3198699"/>
          </a:xfrm>
          <a:prstGeom prst="rect">
            <a:avLst/>
          </a:prstGeom>
          <a:ln w="12700">
            <a:miter lim="400000"/>
          </a:ln>
        </p:spPr>
      </p:pic>
      <p:sp>
        <p:nvSpPr>
          <p:cNvPr id="177" name="Title 1"/>
          <p:cNvSpPr txBox="1">
            <a:spLocks noGrp="1"/>
          </p:cNvSpPr>
          <p:nvPr>
            <p:ph type="title"/>
          </p:nvPr>
        </p:nvSpPr>
        <p:spPr>
          <a:xfrm>
            <a:off x="332459" y="205978"/>
            <a:ext cx="7979496" cy="857251"/>
          </a:xfrm>
          <a:prstGeom prst="rect">
            <a:avLst/>
          </a:prstGeom>
        </p:spPr>
        <p:txBody>
          <a:bodyPr/>
          <a:lstStyle/>
          <a:p>
            <a:pPr>
              <a:defRPr sz="4000"/>
            </a:pPr>
            <a:r>
              <a:t>2. A </a:t>
            </a:r>
            <a:r>
              <a:rPr b="1"/>
              <a:t>necessidade</a:t>
            </a:r>
            <a:r>
              <a:t> do homem</a:t>
            </a:r>
          </a:p>
        </p:txBody>
      </p:sp>
      <p:sp>
        <p:nvSpPr>
          <p:cNvPr id="178" name="TextBox 4"/>
          <p:cNvSpPr txBox="1"/>
          <p:nvPr/>
        </p:nvSpPr>
        <p:spPr>
          <a:xfrm>
            <a:off x="4717650" y="1933527"/>
            <a:ext cx="3367157" cy="1564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lnSpc>
                <a:spcPct val="140000"/>
              </a:lnSpc>
              <a:defRPr sz="4400"/>
            </a:pPr>
            <a:r>
              <a:t>Romanos</a:t>
            </a:r>
          </a:p>
          <a:p>
            <a:pPr algn="ctr">
              <a:lnSpc>
                <a:spcPct val="140000"/>
              </a:lnSpc>
              <a:defRPr sz="4400"/>
            </a:pPr>
            <a:r>
              <a:t>1:18-32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itle 1"/>
          <p:cNvSpPr txBox="1">
            <a:spLocks noGrp="1"/>
          </p:cNvSpPr>
          <p:nvPr>
            <p:ph type="title"/>
          </p:nvPr>
        </p:nvSpPr>
        <p:spPr>
          <a:xfrm>
            <a:off x="332459" y="205978"/>
            <a:ext cx="7979496" cy="857251"/>
          </a:xfrm>
          <a:prstGeom prst="rect">
            <a:avLst/>
          </a:prstGeom>
        </p:spPr>
        <p:txBody>
          <a:bodyPr/>
          <a:lstStyle/>
          <a:p>
            <a:pPr>
              <a:defRPr sz="4000"/>
            </a:pPr>
            <a:r>
              <a:t>3. A </a:t>
            </a:r>
            <a:r>
              <a:rPr b="1"/>
              <a:t>exclusividade</a:t>
            </a:r>
            <a:r>
              <a:t> do Evangelho</a:t>
            </a:r>
          </a:p>
        </p:txBody>
      </p:sp>
      <p:sp>
        <p:nvSpPr>
          <p:cNvPr id="181" name="TextBox 3"/>
          <p:cNvSpPr txBox="1"/>
          <p:nvPr/>
        </p:nvSpPr>
        <p:spPr>
          <a:xfrm>
            <a:off x="726105" y="1574313"/>
            <a:ext cx="7358703" cy="2475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>
              <a:lnSpc>
                <a:spcPct val="140000"/>
              </a:lnSpc>
              <a:defRPr sz="4400"/>
            </a:pPr>
            <a:r>
              <a:t>João 14:6</a:t>
            </a:r>
          </a:p>
          <a:p>
            <a:pPr algn="r">
              <a:lnSpc>
                <a:spcPct val="140000"/>
              </a:lnSpc>
              <a:defRPr sz="4400"/>
            </a:pPr>
            <a:r>
              <a:t>Atos 4:12</a:t>
            </a:r>
          </a:p>
          <a:p>
            <a:pPr algn="r">
              <a:lnSpc>
                <a:spcPct val="140000"/>
              </a:lnSpc>
              <a:defRPr sz="4400"/>
            </a:pPr>
            <a:r>
              <a:t>1 Timóteo 2:5-6</a:t>
            </a:r>
          </a:p>
        </p:txBody>
      </p:sp>
      <p:pic>
        <p:nvPicPr>
          <p:cNvPr id="182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574" y="1447095"/>
            <a:ext cx="3315143" cy="331514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" grpId="0" build="p" bldLvl="5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itle 1"/>
          <p:cNvSpPr txBox="1">
            <a:spLocks noGrp="1"/>
          </p:cNvSpPr>
          <p:nvPr>
            <p:ph type="title"/>
          </p:nvPr>
        </p:nvSpPr>
        <p:spPr>
          <a:xfrm>
            <a:off x="332459" y="205978"/>
            <a:ext cx="7979496" cy="857251"/>
          </a:xfrm>
          <a:prstGeom prst="rect">
            <a:avLst/>
          </a:prstGeom>
        </p:spPr>
        <p:txBody>
          <a:bodyPr/>
          <a:lstStyle/>
          <a:p>
            <a:pPr>
              <a:defRPr sz="4000"/>
            </a:pPr>
            <a:r>
              <a:t>4. A </a:t>
            </a:r>
            <a:r>
              <a:rPr b="1"/>
              <a:t>Glória </a:t>
            </a:r>
            <a:r>
              <a:t>e o</a:t>
            </a:r>
            <a:r>
              <a:rPr b="1"/>
              <a:t> desejo de Deus</a:t>
            </a:r>
          </a:p>
        </p:txBody>
      </p:sp>
      <p:sp>
        <p:nvSpPr>
          <p:cNvPr id="185" name="TextBox 4"/>
          <p:cNvSpPr txBox="1"/>
          <p:nvPr/>
        </p:nvSpPr>
        <p:spPr>
          <a:xfrm>
            <a:off x="726105" y="1018719"/>
            <a:ext cx="7358703" cy="1564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>
              <a:lnSpc>
                <a:spcPct val="140000"/>
              </a:lnSpc>
              <a:defRPr sz="4400"/>
            </a:pPr>
            <a:r>
              <a:t>Romanos 11:36</a:t>
            </a:r>
          </a:p>
          <a:p>
            <a:pPr algn="r">
              <a:lnSpc>
                <a:spcPct val="140000"/>
              </a:lnSpc>
              <a:defRPr sz="4400"/>
            </a:pPr>
            <a:r>
              <a:t>2 Timóteo 2:4</a:t>
            </a:r>
          </a:p>
        </p:txBody>
      </p:sp>
      <p:pic>
        <p:nvPicPr>
          <p:cNvPr id="186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585" y="1223289"/>
            <a:ext cx="3333854" cy="3920211"/>
          </a:xfrm>
          <a:prstGeom prst="rect">
            <a:avLst/>
          </a:prstGeom>
          <a:ln w="12700">
            <a:miter lim="400000"/>
          </a:ln>
        </p:spPr>
      </p:pic>
      <p:sp>
        <p:nvSpPr>
          <p:cNvPr id="187" name="TextBox 5"/>
          <p:cNvSpPr txBox="1"/>
          <p:nvPr/>
        </p:nvSpPr>
        <p:spPr>
          <a:xfrm>
            <a:off x="4490866" y="3152159"/>
            <a:ext cx="3593943" cy="17401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/>
            </a:pPr>
            <a:r>
              <a:t>“A razão principal da ordem evangelizadora deve ser teocêntrica.” </a:t>
            </a:r>
            <a:r>
              <a:rPr b="1">
                <a:solidFill>
                  <a:srgbClr val="006060"/>
                </a:solidFill>
              </a:rPr>
              <a:t>Dr. Russel Shedd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" grpId="0" build="p" bldLvl="5" animBg="1" advAuto="0"/>
      <p:bldP spid="187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Picture 1" descr="Picture 1"/>
          <p:cNvPicPr>
            <a:picLocks noChangeAspect="1"/>
          </p:cNvPicPr>
          <p:nvPr/>
        </p:nvPicPr>
        <p:blipFill>
          <a:blip r:embed="rId2"/>
          <a:srcRect b="13366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TextBox 2"/>
          <p:cNvSpPr txBox="1"/>
          <p:nvPr/>
        </p:nvSpPr>
        <p:spPr>
          <a:xfrm>
            <a:off x="5998518" y="109112"/>
            <a:ext cx="3012491" cy="14279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 sz="4000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Evangelismo</a:t>
            </a:r>
          </a:p>
          <a:p>
            <a:pPr algn="r">
              <a:defRPr sz="5400" b="1">
                <a:solidFill>
                  <a:srgbClr val="FFFFFF"/>
                </a:solidFill>
                <a:effectLst>
                  <a:outerShdw blurRad="76200" dist="38100" dir="5400000" rotWithShape="0">
                    <a:srgbClr val="000000">
                      <a:alpha val="9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INDO</a:t>
            </a:r>
          </a:p>
        </p:txBody>
      </p:sp>
      <p:sp>
        <p:nvSpPr>
          <p:cNvPr id="124" name="TextBox 3"/>
          <p:cNvSpPr txBox="1"/>
          <p:nvPr/>
        </p:nvSpPr>
        <p:spPr>
          <a:xfrm>
            <a:off x="116963" y="4508191"/>
            <a:ext cx="1451606" cy="444759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r>
              <a:t>AULA 2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9" name="Tabela 1"/>
          <p:cNvGraphicFramePr/>
          <p:nvPr/>
        </p:nvGraphicFramePr>
        <p:xfrm>
          <a:off x="238131" y="255036"/>
          <a:ext cx="7994447" cy="4325783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39972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72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8143"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QUANDO</a:t>
                      </a:r>
                    </a:p>
                    <a:p>
                      <a:pPr>
                        <a:defRPr sz="2400"/>
                      </a:pPr>
                      <a:r>
                        <a:t>EVANGELIZAMOS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400" b="1">
                          <a:solidFill>
                            <a:srgbClr val="FFFFFF"/>
                          </a:solidFill>
                        </a:rPr>
                        <a:t>QUANDO NÃO EVANGELIZAMOS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  <a:solidFill>
                      <a:srgbClr val="0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1910">
                <a:tc>
                  <a:txBody>
                    <a:bodyPr/>
                    <a:lstStyle/>
                    <a:p>
                      <a:pPr>
                        <a:defRPr sz="2400" b="1"/>
                      </a:pPr>
                      <a:r>
                        <a:t>OBEDECEMOS</a:t>
                      </a:r>
                      <a:r>
                        <a:rPr sz="2000" b="0"/>
                        <a:t> a Jesus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400" b="1"/>
                      </a:pPr>
                      <a:r>
                        <a:t>DESOBEDECEMOS</a:t>
                      </a:r>
                      <a:r>
                        <a:rPr sz="2000" b="0"/>
                        <a:t> a Jesus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1910">
                <a:tc>
                  <a:txBody>
                    <a:bodyPr/>
                    <a:lstStyle/>
                    <a:p>
                      <a:pPr>
                        <a:defRPr sz="2000"/>
                      </a:pPr>
                      <a:r>
                        <a:t>Somos </a:t>
                      </a:r>
                      <a:r>
                        <a:rPr sz="2400" b="1"/>
                        <a:t>SENSÍVEIS</a:t>
                      </a:r>
                      <a:r>
                        <a:t> à necessidade do homem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  <a:solidFill>
                      <a:srgbClr val="D1F2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/>
                      </a:pPr>
                      <a:r>
                        <a:t>Somos </a:t>
                      </a:r>
                      <a:r>
                        <a:rPr sz="2400" b="1"/>
                        <a:t>INSENSÍVEIS</a:t>
                      </a:r>
                      <a:r>
                        <a:t> à necessidade do homem, desprezando-a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  <a:solidFill>
                      <a:srgbClr val="D1F2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1910">
                <a:tc>
                  <a:txBody>
                    <a:bodyPr/>
                    <a:lstStyle/>
                    <a:p>
                      <a:pPr>
                        <a:defRPr sz="2000"/>
                      </a:pPr>
                      <a:r>
                        <a:t>Somos </a:t>
                      </a:r>
                      <a:r>
                        <a:rPr sz="2400" b="1"/>
                        <a:t>CONSCIENTES</a:t>
                      </a:r>
                      <a:r>
                        <a:t> da exclusividade do Evangelho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  <a:solidFill>
                      <a:srgbClr val="D1F2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000"/>
                      </a:pPr>
                      <a:r>
                        <a:t>Somos </a:t>
                      </a:r>
                      <a:r>
                        <a:rPr sz="2400" b="1"/>
                        <a:t>INSCONSCIENTES</a:t>
                      </a:r>
                      <a:r>
                        <a:t> da exclusividade do evangelho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  <a:solidFill>
                      <a:srgbClr val="D1F2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1910">
                <a:tc>
                  <a:txBody>
                    <a:bodyPr/>
                    <a:lstStyle/>
                    <a:p>
                      <a:pPr>
                        <a:defRPr sz="2400" b="1"/>
                      </a:pPr>
                      <a:r>
                        <a:t>PROMOVEMOS </a:t>
                      </a:r>
                      <a:r>
                        <a:rPr sz="2000" b="0"/>
                        <a:t>a glória de Deus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  <a:solidFill>
                      <a:srgbClr val="D1F2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2400" b="1"/>
                      </a:pPr>
                      <a:r>
                        <a:t>DESPREZAMOS</a:t>
                      </a:r>
                      <a:r>
                        <a:rPr sz="2000" b="0"/>
                        <a:t> a glória de Deus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  <a:solidFill>
                      <a:srgbClr val="D1F2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341" y="0"/>
            <a:ext cx="4864707" cy="5154839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TextBox 4"/>
          <p:cNvSpPr txBox="1"/>
          <p:nvPr/>
        </p:nvSpPr>
        <p:spPr>
          <a:xfrm>
            <a:off x="4547556" y="1102971"/>
            <a:ext cx="3616623" cy="18581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5400"/>
            </a:pPr>
            <a:r>
              <a:t>Qual é a sua </a:t>
            </a:r>
            <a:r>
              <a:rPr sz="7200" b="1">
                <a:solidFill>
                  <a:srgbClr val="006060"/>
                </a:solidFill>
              </a:rPr>
              <a:t>posição</a:t>
            </a:r>
            <a:r>
              <a:rPr sz="6000" b="1">
                <a:solidFill>
                  <a:srgbClr val="006060"/>
                </a:solidFill>
              </a:rPr>
              <a:t>?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PCE"/>
          <p:cNvSpPr/>
          <p:nvPr/>
        </p:nvSpPr>
        <p:spPr>
          <a:xfrm>
            <a:off x="1395506" y="610504"/>
            <a:ext cx="2514376" cy="8686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>
              <a:defRPr sz="7600" b="1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r>
              <a:t>PCE</a:t>
            </a:r>
          </a:p>
        </p:txBody>
      </p:sp>
      <p:sp>
        <p:nvSpPr>
          <p:cNvPr id="128" name="Plano de Crescimento Espiritual"/>
          <p:cNvSpPr/>
          <p:nvPr/>
        </p:nvSpPr>
        <p:spPr>
          <a:xfrm>
            <a:off x="3884857" y="605270"/>
            <a:ext cx="5166367" cy="8791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>
              <a:defRPr sz="2900" b="1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r>
              <a:t>Plano de Crescimento Espiritual</a:t>
            </a:r>
          </a:p>
        </p:txBody>
      </p:sp>
      <p:pic>
        <p:nvPicPr>
          <p:cNvPr id="129" name="IMG_1766.jpeg" descr="IMG_1766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0563" y="3541154"/>
            <a:ext cx="721075" cy="4914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Alvo...</a:t>
            </a:r>
          </a:p>
        </p:txBody>
      </p:sp>
      <p:sp>
        <p:nvSpPr>
          <p:cNvPr id="132" name="TextBox 2"/>
          <p:cNvSpPr txBox="1"/>
          <p:nvPr/>
        </p:nvSpPr>
        <p:spPr>
          <a:xfrm>
            <a:off x="682823" y="1662668"/>
            <a:ext cx="7116827" cy="1009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4800">
                <a:solidFill>
                  <a:srgbClr val="006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</a:t>
            </a:r>
            <a:r>
              <a:rPr sz="6000" b="1"/>
              <a:t> Novo Convertido</a:t>
            </a:r>
          </a:p>
        </p:txBody>
      </p:sp>
      <p:sp>
        <p:nvSpPr>
          <p:cNvPr id="133" name="TextBox 3"/>
          <p:cNvSpPr txBox="1"/>
          <p:nvPr/>
        </p:nvSpPr>
        <p:spPr>
          <a:xfrm>
            <a:off x="1218332" y="3344512"/>
            <a:ext cx="6045811" cy="1009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4800">
                <a:solidFill>
                  <a:srgbClr val="10475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</a:t>
            </a:r>
            <a:r>
              <a:rPr sz="4400"/>
              <a:t> </a:t>
            </a:r>
            <a:r>
              <a:rPr sz="6000" b="1"/>
              <a:t>Líder de Célula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 animBg="1" advAuto="0"/>
      <p:bldP spid="133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1507" y="363110"/>
            <a:ext cx="3253962" cy="460417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1818"/>
            <a:ext cx="4591816" cy="4111682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Title 14"/>
          <p:cNvSpPr txBox="1"/>
          <p:nvPr/>
        </p:nvSpPr>
        <p:spPr>
          <a:xfrm>
            <a:off x="3356893" y="1051739"/>
            <a:ext cx="4818624" cy="1736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/>
          <a:p>
            <a:pPr algn="ctr">
              <a:defRPr sz="4800" spc="-100"/>
            </a:pPr>
            <a:r>
              <a:t>O que é</a:t>
            </a:r>
            <a:endParaRPr sz="4600">
              <a:solidFill>
                <a:srgbClr val="00808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algn="ctr">
              <a:defRPr sz="7000" b="1" spc="-100">
                <a:solidFill>
                  <a:srgbClr val="006060"/>
                </a:solidFill>
              </a:defRPr>
            </a:pPr>
            <a:r>
              <a:t>evangelizar?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1303945"/>
            <a:ext cx="3850894" cy="3850894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Title 14"/>
          <p:cNvSpPr txBox="1"/>
          <p:nvPr/>
        </p:nvSpPr>
        <p:spPr>
          <a:xfrm>
            <a:off x="3243494" y="613130"/>
            <a:ext cx="5102121" cy="30448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/>
          <a:p>
            <a:pPr algn="ctr">
              <a:defRPr sz="4400" spc="-100"/>
            </a:pPr>
            <a:r>
              <a:t>O que você pensa quando escuta a palavra</a:t>
            </a:r>
            <a:endParaRPr sz="4600">
              <a:solidFill>
                <a:srgbClr val="00808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algn="ctr">
              <a:defRPr sz="7000" b="1" spc="-100">
                <a:solidFill>
                  <a:srgbClr val="006060"/>
                </a:solidFill>
              </a:defRPr>
            </a:pPr>
            <a:r>
              <a:t>evangelismo?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" grpId="0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5022" y="1451349"/>
            <a:ext cx="3930270" cy="3930270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Title 14"/>
          <p:cNvSpPr txBox="1"/>
          <p:nvPr/>
        </p:nvSpPr>
        <p:spPr>
          <a:xfrm>
            <a:off x="249831" y="-13724"/>
            <a:ext cx="7766930" cy="14525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/>
          <a:p>
            <a:pPr>
              <a:defRPr sz="4000" spc="-100"/>
            </a:pPr>
            <a:r>
              <a:t>Quantas vezes você </a:t>
            </a:r>
            <a:r>
              <a:rPr sz="5400" b="1">
                <a:solidFill>
                  <a:srgbClr val="006060"/>
                </a:solidFill>
              </a:rPr>
              <a:t>ouviu</a:t>
            </a:r>
            <a:r>
              <a:t> o Evangelho antes de receber a Jesus?</a:t>
            </a:r>
          </a:p>
        </p:txBody>
      </p:sp>
      <p:sp>
        <p:nvSpPr>
          <p:cNvPr id="145" name="Title 14"/>
          <p:cNvSpPr txBox="1"/>
          <p:nvPr/>
        </p:nvSpPr>
        <p:spPr>
          <a:xfrm>
            <a:off x="249831" y="1737097"/>
            <a:ext cx="5204171" cy="14525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/>
          <a:p>
            <a:pPr>
              <a:defRPr sz="4000" spc="-100"/>
            </a:pPr>
            <a:r>
              <a:t>Quanto </a:t>
            </a:r>
            <a:r>
              <a:rPr sz="5400" b="1">
                <a:solidFill>
                  <a:srgbClr val="006060"/>
                </a:solidFill>
              </a:rPr>
              <a:t>tempo</a:t>
            </a:r>
            <a:r>
              <a:t> levou esse processo?</a:t>
            </a:r>
          </a:p>
        </p:txBody>
      </p:sp>
      <p:sp>
        <p:nvSpPr>
          <p:cNvPr id="146" name="Title 14"/>
          <p:cNvSpPr txBox="1"/>
          <p:nvPr/>
        </p:nvSpPr>
        <p:spPr>
          <a:xfrm>
            <a:off x="249833" y="3571833"/>
            <a:ext cx="5204171" cy="1452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/>
          <a:p>
            <a:pPr>
              <a:defRPr sz="4000" spc="-100"/>
            </a:pPr>
            <a:r>
              <a:t>Quantas </a:t>
            </a:r>
            <a:r>
              <a:rPr sz="5400" b="1">
                <a:solidFill>
                  <a:srgbClr val="006060"/>
                </a:solidFill>
              </a:rPr>
              <a:t>pessoas</a:t>
            </a:r>
            <a:r>
              <a:t> estiveram envolvidas?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 advAuto="0"/>
      <p:bldP spid="145" grpId="0" animBg="1" advAuto="0"/>
      <p:bldP spid="146" grpId="0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Box 3"/>
          <p:cNvSpPr txBox="1"/>
          <p:nvPr/>
        </p:nvSpPr>
        <p:spPr>
          <a:xfrm rot="5400000">
            <a:off x="6888161" y="1776178"/>
            <a:ext cx="3836519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Sobre Evangelismo</a:t>
            </a:r>
          </a:p>
        </p:txBody>
      </p:sp>
      <p:graphicFrame>
        <p:nvGraphicFramePr>
          <p:cNvPr id="149" name="Tabela 1"/>
          <p:cNvGraphicFramePr/>
          <p:nvPr/>
        </p:nvGraphicFramePr>
        <p:xfrm>
          <a:off x="115859" y="327898"/>
          <a:ext cx="8207434" cy="447970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27358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58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58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5685"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400" b="1">
                          <a:solidFill>
                            <a:srgbClr val="FFFFFF"/>
                          </a:solidFill>
                        </a:rPr>
                        <a:t>MITO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400" b="1">
                          <a:solidFill>
                            <a:srgbClr val="FFFFFF"/>
                          </a:solidFill>
                        </a:rPr>
                        <a:t>REALIDADE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400" b="1">
                          <a:solidFill>
                            <a:srgbClr val="FFFFFF"/>
                          </a:solidFill>
                        </a:rPr>
                        <a:t>IMPLICAÇÕES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  <a:solidFill>
                      <a:srgbClr val="0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8005">
                <a:tc>
                  <a:txBody>
                    <a:bodyPr/>
                    <a:lstStyle/>
                    <a:p>
                      <a:r>
                        <a:t>Alcançar </a:t>
                      </a:r>
                      <a:r>
                        <a:rPr sz="2400" b="1"/>
                        <a:t>DESCONHECIDOS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A maioria é alcançada por </a:t>
                      </a:r>
                      <a:r>
                        <a:rPr sz="2400" b="1"/>
                        <a:t>AMIGOS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Foque nos mais </a:t>
                      </a:r>
                      <a:r>
                        <a:rPr sz="2400" b="1"/>
                        <a:t>PRÓXIMOS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8005">
                <a:tc>
                  <a:txBody>
                    <a:bodyPr/>
                    <a:lstStyle/>
                    <a:p>
                      <a:pPr>
                        <a:defRPr sz="2400" b="1"/>
                      </a:pPr>
                      <a:r>
                        <a:t>PREGADORES EXPERIENTES</a:t>
                      </a:r>
                    </a:p>
                    <a:p>
                      <a:r>
                        <a:t>que alcançam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  <a:solidFill>
                      <a:srgbClr val="D1F2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A maioria é alcançada por </a:t>
                      </a:r>
                      <a:r>
                        <a:rPr sz="2400" b="1"/>
                        <a:t>CRISTÃOS COMUNS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  <a:solidFill>
                      <a:srgbClr val="D1F2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Compartilhe Jesus com </a:t>
                      </a:r>
                      <a:r>
                        <a:rPr sz="2400" b="1"/>
                        <a:t>PALAVRAS E AÇÕES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  <a:solidFill>
                      <a:srgbClr val="D1F2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005">
                <a:tc>
                  <a:txBody>
                    <a:bodyPr/>
                    <a:lstStyle/>
                    <a:p>
                      <a:r>
                        <a:t>Conversão é</a:t>
                      </a:r>
                    </a:p>
                    <a:p>
                      <a:pPr>
                        <a:defRPr sz="2400" b="1"/>
                      </a:pPr>
                      <a:r>
                        <a:t>IMEDIATA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A conversão é um </a:t>
                      </a:r>
                      <a:r>
                        <a:rPr sz="2400" b="1"/>
                        <a:t>PROCESSO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Ofereça muitas </a:t>
                      </a:r>
                      <a:r>
                        <a:rPr sz="2400" b="1"/>
                        <a:t>OPORTUNIDADES</a:t>
                      </a:r>
                    </a:p>
                  </a:txBody>
                  <a:tcPr marL="50800" marR="50800" marT="50800" marB="50800" anchor="ctr" horzOverflow="overflow">
                    <a:lnL w="19050">
                      <a:solidFill>
                        <a:srgbClr val="000000"/>
                      </a:solidFill>
                    </a:lnL>
                    <a:lnR w="19050">
                      <a:solidFill>
                        <a:srgbClr val="000000"/>
                      </a:solidFill>
                    </a:lnR>
                    <a:lnT w="19050">
                      <a:solidFill>
                        <a:srgbClr val="000000"/>
                      </a:solidFill>
                    </a:lnT>
                    <a:lnB w="1905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50800" dist="25400" rotWithShape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50800" dist="25400" rotWithShape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Apresentação na tela (16:9)</PresentationFormat>
  <Slides>21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2" baseType="lpstr">
      <vt:lpstr>Adjacency</vt:lpstr>
      <vt:lpstr>Apresentação do PowerPoint</vt:lpstr>
      <vt:lpstr>Apresentação do PowerPoint</vt:lpstr>
      <vt:lpstr>Apresentação do PowerPoint</vt:lpstr>
      <vt:lpstr>Alvo...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1. A ordem de Jesus</vt:lpstr>
      <vt:lpstr>2. A necessidade do homem</vt:lpstr>
      <vt:lpstr>3. A exclusividade do Evangelho</vt:lpstr>
      <vt:lpstr>4. A Glória e o desejo de Deus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Leidivone Caetano</cp:lastModifiedBy>
  <cp:revision>1</cp:revision>
  <dcterms:modified xsi:type="dcterms:W3CDTF">2023-05-10T09:28:27Z</dcterms:modified>
</cp:coreProperties>
</file>